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0" r:id="rId4"/>
    <p:sldId id="282" r:id="rId5"/>
    <p:sldId id="283" r:id="rId6"/>
    <p:sldId id="298" r:id="rId7"/>
    <p:sldId id="284" r:id="rId8"/>
    <p:sldId id="265" r:id="rId9"/>
    <p:sldId id="266" r:id="rId10"/>
    <p:sldId id="267" r:id="rId11"/>
    <p:sldId id="268" r:id="rId12"/>
    <p:sldId id="269" r:id="rId13"/>
    <p:sldId id="270" r:id="rId14"/>
    <p:sldId id="273" r:id="rId15"/>
    <p:sldId id="275" r:id="rId16"/>
    <p:sldId id="276" r:id="rId17"/>
    <p:sldId id="301" r:id="rId18"/>
    <p:sldId id="277" r:id="rId19"/>
    <p:sldId id="278" r:id="rId20"/>
    <p:sldId id="288" r:id="rId21"/>
    <p:sldId id="286" r:id="rId22"/>
    <p:sldId id="291" r:id="rId23"/>
    <p:sldId id="300" r:id="rId24"/>
    <p:sldId id="299" r:id="rId25"/>
    <p:sldId id="292" r:id="rId26"/>
    <p:sldId id="293" r:id="rId27"/>
    <p:sldId id="261" r:id="rId28"/>
    <p:sldId id="264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90" y="-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5460B-7492-4829-8EA9-57BF07DD4C86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2B4DD-7C60-4956-A628-E2A46A8B87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7508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5460B-7492-4829-8EA9-57BF07DD4C86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2B4DD-7C60-4956-A628-E2A46A8B87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14515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5460B-7492-4829-8EA9-57BF07DD4C86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2B4DD-7C60-4956-A628-E2A46A8B87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6325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5460B-7492-4829-8EA9-57BF07DD4C86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2B4DD-7C60-4956-A628-E2A46A8B87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0249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5460B-7492-4829-8EA9-57BF07DD4C86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2B4DD-7C60-4956-A628-E2A46A8B87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34397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5460B-7492-4829-8EA9-57BF07DD4C86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2B4DD-7C60-4956-A628-E2A46A8B87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085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5460B-7492-4829-8EA9-57BF07DD4C86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2B4DD-7C60-4956-A628-E2A46A8B87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78431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5460B-7492-4829-8EA9-57BF07DD4C86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2B4DD-7C60-4956-A628-E2A46A8B87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9282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5460B-7492-4829-8EA9-57BF07DD4C86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2B4DD-7C60-4956-A628-E2A46A8B87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2674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5460B-7492-4829-8EA9-57BF07DD4C86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2B4DD-7C60-4956-A628-E2A46A8B87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149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5460B-7492-4829-8EA9-57BF07DD4C86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2B4DD-7C60-4956-A628-E2A46A8B87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5562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5460B-7492-4829-8EA9-57BF07DD4C86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12B4DD-7C60-4956-A628-E2A46A8B87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3534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1091;&#1088;&#1086;&#1082;.doc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prezentaciya-k-issledovatelskoj-rabote-iskusstvennaya-sila-tyazhesti-4308114.html" TargetMode="External"/><Relationship Id="rId2" Type="http://schemas.openxmlformats.org/officeDocument/2006/relationships/hyperlink" Target="https://infourok.ru/krossvord-nobelevskie-laureaty-obuchayushegosya-7a-ivanova-vsevoloda-k-dnyu-kosmonavtiki-6138055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im?sel=475531303&amp;z=video475531303_456239048/6d6ce8a207370db20f" TargetMode="External"/><Relationship Id="rId5" Type="http://schemas.openxmlformats.org/officeDocument/2006/relationships/hyperlink" Target="https://vk.com/im?sel=583806506&amp;z=video583806506_456239094/0b6f447e910cef2979" TargetMode="External"/><Relationship Id="rId4" Type="http://schemas.openxmlformats.org/officeDocument/2006/relationships/hyperlink" Target="https://infourok.ru/vneklassnoe-meropriyatie-dlya-klassa-posvyaschennoe-dnyu-kosmonavtiki-kosmicheskiy-koleydoskop-voprosi-i-otveti-3098619.html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9066" y="1241084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Формирование </a:t>
            </a:r>
            <a:r>
              <a:rPr lang="ru-RU" b="1" i="1" dirty="0">
                <a:solidFill>
                  <a:schemeClr val="accent1"/>
                </a:solidFill>
              </a:rPr>
              <a:t>глобальных компетенций </a:t>
            </a:r>
            <a:r>
              <a:rPr lang="ru-RU" b="1" i="1" dirty="0" smtClean="0">
                <a:solidFill>
                  <a:schemeClr val="accent1"/>
                </a:solidFill>
              </a:rPr>
              <a:t>обучающихся на уроках физики</a:t>
            </a:r>
            <a:endParaRPr lang="ru-RU" b="1" i="1" dirty="0">
              <a:solidFill>
                <a:schemeClr val="accent1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7340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RIBuqKACCPY 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6517" y="277906"/>
            <a:ext cx="11035553" cy="63918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kwL4u-2RSCc 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0305" y="304800"/>
            <a:ext cx="11313459" cy="62215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33719" y="445061"/>
          <a:ext cx="10614210" cy="5398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14210"/>
              </a:tblGrid>
              <a:tr h="3708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i="1" dirty="0" smtClean="0">
                          <a:latin typeface="Calibri"/>
                          <a:ea typeface="Calibri"/>
                          <a:cs typeface="Times New Roman"/>
                        </a:rPr>
                        <a:t>Глобальные</a:t>
                      </a:r>
                      <a:r>
                        <a:rPr lang="ru-RU" sz="2800" i="1" baseline="0" dirty="0" smtClean="0">
                          <a:latin typeface="Calibri"/>
                          <a:ea typeface="Calibri"/>
                          <a:cs typeface="Times New Roman"/>
                        </a:rPr>
                        <a:t> проблемы человечества на уроках физики</a:t>
                      </a:r>
                      <a:endParaRPr lang="ru-RU" sz="28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Явление тяготения. Сила тяжести.</a:t>
                      </a:r>
                      <a:endParaRPr lang="ru-RU" sz="1100" dirty="0" smtClean="0">
                        <a:solidFill>
                          <a:srgbClr val="C0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Явление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выпадение вредных частиц пыли и дыма из атмосферы на Землю и его возможные последствия.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Сила трения</a:t>
                      </a:r>
                      <a:endParaRPr lang="ru-RU" sz="1100" dirty="0" smtClean="0">
                        <a:solidFill>
                          <a:srgbClr val="C0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Вредные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последствия посыпания наледи песчано-солевой смесью (гибель растительности, разъедание автомобильных шин, коррозия трубопроводов).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Движение ИСЗ</a:t>
                      </a:r>
                      <a:endParaRPr lang="ru-RU" sz="1100" dirty="0" smtClean="0">
                        <a:solidFill>
                          <a:srgbClr val="C0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45720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Закон сохранения импульса. Реактивное движение.</a:t>
                      </a:r>
                      <a:endParaRPr lang="ru-RU" sz="1100" dirty="0" smtClean="0">
                        <a:solidFill>
                          <a:srgbClr val="C0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Использование ИСЗ для глобального изучения производственной деятельности людей на природу нашей планеты.</a:t>
                      </a: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Роль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космических аппаратов в контроле за состоянием атмосферы. Обнаружение с помощью космической техники ураганов, пожаров, извержения вулканов и т.д. Прогноз погоды. Охрана космоса.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Физические процессы, сопровождающие работу реактивного двигателя и загрязняющие окружающую среду (выброс газов, нагревание, шум и пр.).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Потенциальная и кинетическая энергия. Закон сохранения полной механической энергии.</a:t>
                      </a:r>
                      <a:endParaRPr lang="ru-RU" sz="1100" dirty="0" smtClean="0">
                        <a:solidFill>
                          <a:srgbClr val="C0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Гидроэнергетические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ресурсы стран. Рациональное использование гидроресурсов. Глобальные проблемы использования энергии рек (потеря плодородных земель, заболачивание местности, изменение климата, международные конфликты использования гидроресурсов). Экологические требования к ГЭС. Достоинства и недостатки ветроэнергетики, перспективы использования </a:t>
                      </a:r>
                      <a:r>
                        <a:rPr lang="ru-RU" sz="1400" dirty="0" err="1">
                          <a:latin typeface="Calibri"/>
                          <a:ea typeface="Calibri"/>
                          <a:cs typeface="Times New Roman"/>
                        </a:rPr>
                        <a:t>ветроустановок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Механика и механизация производства.</a:t>
                      </a:r>
                      <a:endParaRPr lang="ru-RU" sz="1100" dirty="0" smtClean="0">
                        <a:solidFill>
                          <a:srgbClr val="C0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Пути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и последствия механизации производства (деформация плодородного слоя почвы тяжелыми сельскохозяйственными машинами, истощение энергетических ресурсов, безработица и т.д.)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96471" y="579530"/>
          <a:ext cx="11008658" cy="56608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08658"/>
              </a:tblGrid>
              <a:tr h="370840">
                <a:tc>
                  <a:txBody>
                    <a:bodyPr/>
                    <a:lstStyle/>
                    <a:p>
                      <a:pPr marL="45720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i="1" dirty="0" smtClean="0">
                          <a:latin typeface="+mn-lt"/>
                          <a:ea typeface="Calibri"/>
                          <a:cs typeface="Times New Roman"/>
                        </a:rPr>
                        <a:t>Глобальные</a:t>
                      </a:r>
                      <a:r>
                        <a:rPr lang="ru-RU" sz="2400" i="1" baseline="0" dirty="0" smtClean="0">
                          <a:latin typeface="+mn-lt"/>
                          <a:ea typeface="Calibri"/>
                          <a:cs typeface="Times New Roman"/>
                        </a:rPr>
                        <a:t> проблемы человечества на уроках физики</a:t>
                      </a:r>
                      <a:endParaRPr lang="ru-RU" sz="2400" i="1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Газовые законы.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libri"/>
                          <a:ea typeface="Calibri"/>
                          <a:cs typeface="Times New Roman"/>
                        </a:rPr>
                        <a:t>Состав 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атмосферы. Изменение состава атмосферного воздуха под действием антропогенных факторов. Уменьшение озонового слоя и его последствия.</a:t>
                      </a:r>
                    </a:p>
                    <a:p>
                      <a:pPr marL="45720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Температура и способы ее измерения.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libri"/>
                          <a:ea typeface="Calibri"/>
                          <a:cs typeface="Times New Roman"/>
                        </a:rPr>
                        <a:t>Температура 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как главный экологический фактор. Глобальное потепление.</a:t>
                      </a:r>
                    </a:p>
                    <a:p>
                      <a:pPr marL="45720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Поверхностное натяжение. Смачивание и </a:t>
                      </a:r>
                      <a:r>
                        <a:rPr lang="ru-RU" sz="1600" dirty="0" err="1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несмачивание</a:t>
                      </a:r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marL="45720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Физика твердого тела.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+mn-lt"/>
                          <a:ea typeface="Calibri"/>
                          <a:cs typeface="Times New Roman"/>
                        </a:rPr>
                        <a:t>Загрязнение 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Мирового океана нефтепродуктами и продуктами бытовой химии.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Проблема мусора. Засорение окружающей среды отработанными материалами с заданными свойствами (пластмассы, полиэтилен). </a:t>
                      </a:r>
                    </a:p>
                    <a:p>
                      <a:pPr marL="45720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Конвекция в природе и технике. Излучение.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libri"/>
                          <a:ea typeface="Calibri"/>
                          <a:cs typeface="Times New Roman"/>
                        </a:rPr>
                        <a:t>Нарушение 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конвекции в случае ядерной войны наступление «ядерной войны». 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Теплоизоляция в быту и технике как метод сбережения энергоресурсов.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Парниковый эффект на Земле и возможные последствия его усиления. Использование энергии Солнца.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Загрязнение окружающей среды выбросами в атмосферу и сточными водами. </a:t>
                      </a:r>
                      <a:endParaRPr lang="ru-RU" sz="16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Тепловые двигатели. ДВС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+mn-lt"/>
                          <a:ea typeface="Calibri"/>
                          <a:cs typeface="Times New Roman"/>
                        </a:rPr>
                        <a:t>Совершенствование 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тепловых двигателей с целью охраны природы. Сравнение эффективности и экологической безвредности различных видов топлива. </a:t>
                      </a:r>
                      <a:r>
                        <a:rPr lang="ru-RU" sz="1600" dirty="0" err="1">
                          <a:latin typeface="Calibri"/>
                          <a:ea typeface="Calibri"/>
                          <a:cs typeface="Times New Roman"/>
                        </a:rPr>
                        <a:t>Биотопливо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: аргументы «за» и «против».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654425" y="479051"/>
          <a:ext cx="10793504" cy="33649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93504"/>
              </a:tblGrid>
              <a:tr h="3708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+mn-lt"/>
                          <a:ea typeface="Calibri"/>
                          <a:cs typeface="Times New Roman"/>
                        </a:rPr>
                        <a:t>Глобальные</a:t>
                      </a:r>
                      <a:r>
                        <a:rPr lang="ru-RU" sz="2400" i="1" baseline="0" dirty="0" smtClean="0">
                          <a:latin typeface="+mn-lt"/>
                          <a:ea typeface="Calibri"/>
                          <a:cs typeface="Times New Roman"/>
                        </a:rPr>
                        <a:t> проблемы человечества на уроках физики</a:t>
                      </a:r>
                      <a:endParaRPr lang="ru-RU" sz="2400" i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Электрическое поле.</a:t>
                      </a:r>
                      <a:endParaRPr lang="ru-RU" sz="1100" dirty="0" smtClean="0">
                        <a:solidFill>
                          <a:srgbClr val="C0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Электрическое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поле электроприборов, его проявление и влияние на человека.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Электрический ток в полупроводниках.</a:t>
                      </a:r>
                      <a:endParaRPr lang="ru-RU" sz="1100" dirty="0" smtClean="0">
                        <a:solidFill>
                          <a:srgbClr val="C0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Экологические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преобразователи тепловой и световой энергии в электрическую. Использование энергии Солнца.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Гальванические элементы и аккумуляторы.</a:t>
                      </a:r>
                      <a:endParaRPr lang="ru-RU" sz="1100" dirty="0" smtClean="0">
                        <a:solidFill>
                          <a:srgbClr val="C0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Проблема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утилизации.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Магнитное поле.</a:t>
                      </a:r>
                      <a:endParaRPr lang="ru-RU" sz="1100" dirty="0" smtClean="0">
                        <a:solidFill>
                          <a:srgbClr val="C0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Понятие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о магнитобиологии (воздействие на организм магнитных бурь, ориентация птиц).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Электродвигатель.</a:t>
                      </a:r>
                      <a:endParaRPr lang="ru-RU" sz="1100" dirty="0" smtClean="0">
                        <a:solidFill>
                          <a:srgbClr val="C0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Перспективы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развития электротранспорта. Преимущества электродвигателя.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/>
                        </a:rPr>
                        <a:t>Электрификация и охрана природы.</a:t>
                      </a:r>
                      <a:endParaRPr lang="ru-RU" sz="11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Отрицательное </a:t>
                      </a:r>
                      <a:r>
                        <a:rPr lang="ru-RU" sz="1400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воздействие на окружающую среду различных типов электростанций.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Альтернативные источники энергии.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quarter" idx="4"/>
          </p:nvPr>
        </p:nvGraphicFramePr>
        <p:xfrm>
          <a:off x="735106" y="3881719"/>
          <a:ext cx="10730754" cy="2670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30754"/>
              </a:tblGrid>
              <a:tr h="216616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3196">
                <a:tc>
                  <a:txBody>
                    <a:bodyPr/>
                    <a:lstStyle/>
                    <a:p>
                      <a:pPr marL="45720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Электромагнитные излучения разных диапазонов длин волн.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Биологическое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действие ультрафиолетового, инфракрасного, рентгеновского излучения и защита от них. Парниковый эффект</a:t>
                      </a:r>
                    </a:p>
                    <a:p>
                      <a:pPr marL="45720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Световые явления.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Изменение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прозрачности атмосферы под действием антропогенного фактора, его экологические последствия. Изменение климата</a:t>
                      </a: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Радиоактивность.</a:t>
                      </a:r>
                      <a:r>
                        <a:rPr lang="ru-RU" sz="1400" baseline="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Изотопы .</a:t>
                      </a:r>
                      <a:r>
                        <a:rPr lang="ru-RU" sz="1400" baseline="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Ядерная энергетика.</a:t>
                      </a:r>
                      <a:r>
                        <a:rPr lang="ru-RU" sz="1400" baseline="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Доза излучения.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/>
                        </a:rPr>
                        <a:t>Загрязнение биосферы радиоактивными продуктами. Воздействие радиоактивного загрязнения на организм человека.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/>
                        </a:rPr>
                        <a:t>Применение изотопов в сельском хозяйстве и медицине: за и против. Проблемы </a:t>
                      </a:r>
                      <a:r>
                        <a:rPr lang="ru-RU" sz="1400" dirty="0" err="1" smtClean="0">
                          <a:latin typeface="+mn-lt"/>
                          <a:ea typeface="Calibri"/>
                          <a:cs typeface="Times New Roman"/>
                        </a:rPr>
                        <a:t>йододефецита</a:t>
                      </a:r>
                      <a:r>
                        <a:rPr lang="ru-RU" sz="1400" dirty="0" smtClean="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/>
                        </a:rPr>
                        <a:t>Катастрофы на АЭС – экологические и экономические проблемы. Проблема захоронения радиоактивных отходов. Глобальный конфликт в Иране.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Calibri"/>
                          <a:cs typeface="Times New Roman"/>
                        </a:rPr>
                        <a:t>Новые виды оружия.</a:t>
                      </a: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 Решение качественных задач для формирования глобальных компетенций:</a:t>
            </a:r>
            <a:endParaRPr lang="ru-RU" b="1" i="1" dirty="0">
              <a:solidFill>
                <a:schemeClr val="accent1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 1. Почему нефть растекается по поверхности воды тонкой пленкой? Как влияет пленка на биосферу водоема?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2. Почему атомные и тепловые электростанции нельзя размещать рядом? 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3. Питьевой воды на Земле во многих местах не хватает. Ее приходится получать из морской воды либо выпариванием, либо вымораживанием. Какой способ выгоднее? 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4. Объясните устройство парников и теплиц. 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5. Почему ветровые и солнечные электростанции не получили широкого распространения в нашей энергетике ? 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6. Присущи ли нежелательные факторы гидроэлектростанциям?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7. Загрязнение атмосферы отходами промышленности приводит к уменьшению ледников в горах. Почему? Каковы возможные нежелательные последствия? 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8.В атмосферу попали в разных количествах атомы радиоактивных веществ с разными периодами полураспада. Какое из них таит в себе большую биологическую опасность?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 Решение количественных задач для формирования глобальных компетенций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1. В море произошла авария супертанкера, в резервуарах которого находилось 200 тыс. тонн нефти. В результате аварии образовалась нефтяная пленка средней толщиной 0,5 мм. Определите площадь загрязнения и возможные последствия.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2. Атомная станция мощностью 500 МВт, работающая на уране235, потребляет в сутки 2,3 кг ядерного горючего. Тепловая станция той же мощности, работающая на каменном угле, потребляет в сутки 2   кг топлива. Определить КПД  АЭС и ТЭС. За один акт деления урана выделяется 200 МэВ энергии. Удельная теплота сгорания угля 3  Дж/кг.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3. Сколько кубометров газа выделяет в городе, загрязняя среду, автомобиль-такси, расходуя за день 20кг бензина? Плотность газа при температуре С равна 0,002 кг/ 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4. В Крыму работает солнечная электростанция мощностью 3МВт. Площадь ее солнечных батарей 1200 </a:t>
            </a:r>
            <a:r>
              <a:rPr lang="ru-RU" dirty="0" err="1" smtClean="0"/>
              <a:t>кв</a:t>
            </a:r>
            <a:r>
              <a:rPr lang="ru-RU" dirty="0" smtClean="0"/>
              <a:t> м . Определить КПД станции.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5. Использованный гальванический элемент загрязняет 1  поверхности земли. Определите сколько земли будет загрязнено, если каждый житель Земли использует одну батарейку на 3 года?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accent1"/>
                </a:solidFill>
              </a:rPr>
              <a:t>Вопросы к задачам</a:t>
            </a:r>
            <a:endParaRPr lang="ru-RU" b="1" i="1" dirty="0">
              <a:solidFill>
                <a:schemeClr val="accent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 Какая деятельность человека приводит к таким последствиям? Какую опасность они представляют для человека и природы?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Если бы у вас была возможность участвовать в решении глобальных проблем, с чего бы вы хотели начать? Почему?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Представьте, что вам поручили написать закон «Об экологической безопасности населенного пункта». На решение каких проблем он был бы нацелен в первую очередь?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accent1"/>
                </a:solidFill>
                <a:latin typeface="Calibri" pitchFamily="34" charset="0"/>
                <a:hlinkClick r:id="rId2" action="ppaction://hlinkfile"/>
              </a:rPr>
              <a:t>Урок: « Тепловые двигатели и охрана окружающей среды»</a:t>
            </a:r>
            <a:endParaRPr lang="ru-RU" b="1" i="1" dirty="0">
              <a:solidFill>
                <a:schemeClr val="accent1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31576" y="2079812"/>
            <a:ext cx="88840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accent1"/>
                </a:solidFill>
              </a:rPr>
              <a:t>Урок: « Ядерная энергетика» </a:t>
            </a:r>
            <a:endParaRPr lang="ru-RU" sz="44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4171" y="3235370"/>
            <a:ext cx="117790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chemeClr val="accent1"/>
                </a:solidFill>
              </a:rPr>
              <a:t>Урок  «Экологические проблемы энергетики»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Социальный проект «Энергосбережение в школе и дома»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fontAlgn="base"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 fontAlgn="base">
              <a:buNone/>
            </a:pPr>
            <a:r>
              <a:rPr lang="ru-RU" b="1" i="1" dirty="0" smtClean="0">
                <a:solidFill>
                  <a:schemeClr val="accent1"/>
                </a:solidFill>
              </a:rPr>
              <a:t>Актуальность темы: </a:t>
            </a:r>
            <a:r>
              <a:rPr lang="ru-RU" dirty="0" smtClean="0"/>
              <a:t>Определить необходимость энергосберегающих технологий.</a:t>
            </a:r>
          </a:p>
          <a:p>
            <a:pPr fontAlgn="base">
              <a:buNone/>
            </a:pPr>
            <a:r>
              <a:rPr lang="ru-RU" b="1" i="1" dirty="0" smtClean="0">
                <a:solidFill>
                  <a:schemeClr val="accent1"/>
                </a:solidFill>
              </a:rPr>
              <a:t>Объект исследования: </a:t>
            </a:r>
            <a:r>
              <a:rPr lang="ru-RU" dirty="0" smtClean="0"/>
              <a:t>Энергосберегающие технологии современного мира</a:t>
            </a:r>
          </a:p>
          <a:p>
            <a:pPr fontAlgn="base">
              <a:buNone/>
            </a:pPr>
            <a:r>
              <a:rPr lang="ru-RU" b="1" i="1" dirty="0" smtClean="0">
                <a:solidFill>
                  <a:schemeClr val="accent1"/>
                </a:solidFill>
              </a:rPr>
              <a:t>Цель проекта:</a:t>
            </a:r>
          </a:p>
          <a:p>
            <a:pPr fontAlgn="base">
              <a:buNone/>
            </a:pPr>
            <a:r>
              <a:rPr lang="ru-RU" dirty="0" smtClean="0"/>
              <a:t>Обеспечить экономию энергии в школе и дома и привлечь учащихся и педагогов  к деятельности по сокращению потребления энергии.</a:t>
            </a:r>
          </a:p>
          <a:p>
            <a:pPr fontAlgn="base">
              <a:buNone/>
            </a:pPr>
            <a:r>
              <a:rPr lang="ru-RU" b="1" i="1" dirty="0" smtClean="0">
                <a:solidFill>
                  <a:schemeClr val="accent1"/>
                </a:solidFill>
              </a:rPr>
              <a:t>Задачи проекта:</a:t>
            </a:r>
          </a:p>
          <a:p>
            <a:pPr fontAlgn="base">
              <a:buNone/>
            </a:pPr>
            <a:r>
              <a:rPr lang="ru-RU" dirty="0" smtClean="0"/>
              <a:t>Научиться сокращать  потребление энергии.</a:t>
            </a:r>
          </a:p>
          <a:p>
            <a:pPr fontAlgn="base">
              <a:buNone/>
            </a:pPr>
            <a:r>
              <a:rPr lang="ru-RU" dirty="0" smtClean="0"/>
              <a:t>Распространить информацию о проекте среди всех школьников и педагогов.</a:t>
            </a:r>
          </a:p>
          <a:p>
            <a:pPr fontAlgn="base">
              <a:buNone/>
            </a:pPr>
            <a:r>
              <a:rPr lang="ru-RU" dirty="0" smtClean="0"/>
              <a:t>Повысить уровень информированности участников в определенной области.</a:t>
            </a:r>
          </a:p>
          <a:p>
            <a:pPr fontAlgn="base">
              <a:buNone/>
            </a:pPr>
            <a:r>
              <a:rPr lang="ru-RU" dirty="0" smtClean="0"/>
              <a:t>Приобрести  личный опыт и умение по реализации конкретных практических действий, направленных на сохранение окружающей среды.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Шесть типов глобальных проблем</a:t>
            </a:r>
            <a:endParaRPr lang="ru-RU" i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6130" y="1467037"/>
            <a:ext cx="10515600" cy="4351338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    - демографический взрыв;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    -продовольственный кризис;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    -истощение ресурсов;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    -разрушение природной среды;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    - злоупотребление ядерной энергией;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    - антропологический кризис, связанный с проблемами утраты человеческой духовности, безработицей, наркоманией, потерей смысла жизни.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RnpOXteNoHg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950238" y="1232793"/>
            <a:ext cx="4912784" cy="3684588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Содержимое 9" descr="BciWew6OQMI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163370" y="274681"/>
            <a:ext cx="2763441" cy="3684588"/>
          </a:xfrm>
        </p:spPr>
      </p:pic>
      <p:pic>
        <p:nvPicPr>
          <p:cNvPr id="2050" name="Picture 2" descr="C:\Users\Михаил\Desktop\zwxFVJvL-V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79392" y="2666447"/>
            <a:ext cx="3369059" cy="38939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" name="Содержимое 12" descr="gPg5a7IUIhI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9994441" y="1338957"/>
            <a:ext cx="2070875" cy="3684588"/>
          </a:xfrm>
        </p:spPr>
      </p:pic>
      <p:pic>
        <p:nvPicPr>
          <p:cNvPr id="1026" name="Picture 2" descr="C:\Users\Михаил\Desktop\PsJpyu4rdI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6650" y="2779059"/>
            <a:ext cx="2452522" cy="3397623"/>
          </a:xfrm>
          <a:prstGeom prst="rect">
            <a:avLst/>
          </a:prstGeom>
          <a:noFill/>
        </p:spPr>
      </p:pic>
      <p:pic>
        <p:nvPicPr>
          <p:cNvPr id="1027" name="Picture 3" descr="C:\Users\Михаил\Desktop\rSftxudYFW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6614" y="215152"/>
            <a:ext cx="2250141" cy="2630463"/>
          </a:xfrm>
          <a:prstGeom prst="rect">
            <a:avLst/>
          </a:prstGeom>
          <a:noFill/>
        </p:spPr>
      </p:pic>
      <p:pic>
        <p:nvPicPr>
          <p:cNvPr id="1028" name="Picture 4" descr="C:\Users\Михаил\Desktop\Hzq2egRmR7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012" y="268941"/>
            <a:ext cx="3428853" cy="6116171"/>
          </a:xfrm>
          <a:prstGeom prst="rect">
            <a:avLst/>
          </a:prstGeom>
          <a:noFill/>
        </p:spPr>
      </p:pic>
      <p:pic>
        <p:nvPicPr>
          <p:cNvPr id="1029" name="Picture 5" descr="C:\Users\Михаил\Desktop\zmW1-TU-UDQ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4119" y="2926419"/>
            <a:ext cx="4202206" cy="3151655"/>
          </a:xfrm>
          <a:prstGeom prst="rect">
            <a:avLst/>
          </a:prstGeom>
          <a:noFill/>
        </p:spPr>
      </p:pic>
      <p:pic>
        <p:nvPicPr>
          <p:cNvPr id="1030" name="Picture 6" descr="C:\Users\Михаил\Desktop\30Te5GlpW_U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79693" y="206189"/>
            <a:ext cx="4403052" cy="2861984"/>
          </a:xfrm>
          <a:prstGeom prst="rect">
            <a:avLst/>
          </a:prstGeom>
          <a:noFill/>
        </p:spPr>
      </p:pic>
      <p:sp>
        <p:nvSpPr>
          <p:cNvPr id="19" name="Содержимое 18"/>
          <p:cNvSpPr>
            <a:spLocks noGrp="1"/>
          </p:cNvSpPr>
          <p:nvPr>
            <p:ph sz="half" idx="2"/>
          </p:nvPr>
        </p:nvSpPr>
        <p:spPr>
          <a:xfrm>
            <a:off x="695950" y="1580402"/>
            <a:ext cx="5157787" cy="3684588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Проект «День космонавтики»</a:t>
            </a:r>
            <a:endParaRPr lang="ru-RU" b="1" i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Устный журнал «Космос – решение глобальных проблем человечества»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Конкурс рисунков «Космос глазами детей»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Конкурс </a:t>
            </a:r>
            <a:r>
              <a:rPr lang="ru-RU" dirty="0" err="1" smtClean="0"/>
              <a:t>вытананок</a:t>
            </a:r>
            <a:r>
              <a:rPr lang="ru-RU" dirty="0" smtClean="0"/>
              <a:t> на День космонавтики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Конкурс кроссвордов на космическую тему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Конкурс видео- объяснений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Почему космические исследования важны для каждого из нас</a:t>
            </a:r>
            <a:endParaRPr lang="ru-RU" b="1" i="1" dirty="0">
              <a:solidFill>
                <a:schemeClr val="accent1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Для своей выживаемости человечеству, вероятно, придётся колонизировать космическое пространство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Нам необходимо сырье из космоса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Вклад в медицину и сферу здравоохранения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Возможность появления новых великих открытий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Защита от возможного столкновения с астероидом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Содержимое 8" descr="slide-36 космо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3671" y="644746"/>
            <a:ext cx="9547412" cy="560365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Фото\мой айфон\202204__\IMG_0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926235" y="-10538012"/>
            <a:ext cx="2520000" cy="1890000"/>
          </a:xfrm>
          <a:prstGeom prst="rect">
            <a:avLst/>
          </a:prstGeom>
          <a:noFill/>
        </p:spPr>
      </p:pic>
      <p:pic>
        <p:nvPicPr>
          <p:cNvPr id="8" name="Содержимое 7" descr="IMG_003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10800000">
            <a:off x="4638425" y="911225"/>
            <a:ext cx="2526304" cy="1894728"/>
          </a:xfrm>
        </p:spPr>
      </p:pic>
      <p:pic>
        <p:nvPicPr>
          <p:cNvPr id="9" name="Содержимое 4" descr="IMG_00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>
            <a:off x="7722285" y="2533836"/>
            <a:ext cx="2470586" cy="1852940"/>
          </a:xfrm>
          <a:prstGeom prst="rect">
            <a:avLst/>
          </a:prstGeom>
        </p:spPr>
      </p:pic>
      <p:pic>
        <p:nvPicPr>
          <p:cNvPr id="10" name="Содержимое 4" descr="IMG_00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80827" y="2085600"/>
            <a:ext cx="3142939" cy="2357204"/>
          </a:xfrm>
          <a:prstGeom prst="rect">
            <a:avLst/>
          </a:prstGeom>
        </p:spPr>
      </p:pic>
      <p:pic>
        <p:nvPicPr>
          <p:cNvPr id="11" name="Содержимое 7" descr="IMG_001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4302168" y="3479692"/>
            <a:ext cx="3113009" cy="2334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838200" y="615389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hlinkClick r:id="rId2"/>
              </a:rPr>
              <a:t>https://infourok.ru/krossvord-nobelevskie-laureaty-obuchayushegosya-7a-ivanova-vsevoloda-k-dnyu-kosmonavtiki-6138055.html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https://infourok.ru/prezentaciya-k-issledovatelskoj-rabote-iskusstvennaya-sila-tyazhesti-4308114.html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https://infourok.ru/vneklassnoe-meropriyatie-dlya-klassa-posvyaschennoe-dnyu-kosmonavtiki-kosmicheskiy-koleydoskop-voprosi-i-otveti-3098619.html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https://vk.com/im?sel=583806506&amp;z=video583806506_456239094%2F0b6f447e910cef2979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https://vk.com/im?sel=475531303&amp;z=video475531303_456239048%2F6d6ce8a207370db20f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29933" t="18258" r="28176" b="32853"/>
          <a:stretch/>
        </p:blipFill>
        <p:spPr>
          <a:xfrm>
            <a:off x="654424" y="0"/>
            <a:ext cx="10775576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7088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i="1" dirty="0" smtClean="0">
                <a:solidFill>
                  <a:schemeClr val="accent1">
                    <a:lumMod val="75000"/>
                  </a:schemeClr>
                </a:solidFill>
              </a:rPr>
              <a:t>Спасибо за внимание!</a:t>
            </a:r>
            <a:endParaRPr lang="ru-RU" sz="6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928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Признаки глобальных проблем человечества:</a:t>
            </a:r>
            <a:endParaRPr lang="ru-RU" i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- глобальные масштабы проявления, выходящие за рамки одного государства или группы стран;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    - острота проявления;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    - комплексный характер: все проблемы тесно переплетены друг с другом;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    - общечеловеческая сущность, делающая их понятными и актуальными для всех стран и народов;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     - способность предопределять в тех или иных аспектах ход дальнейшей истории человечества;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     - возможность их решения лишь усилиями всего мирового сообщества, всех стран и этносов.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Новая направленность мышления включает:</a:t>
            </a:r>
            <a:endParaRPr lang="ru-RU" b="1" i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3300" b="1" i="1" dirty="0" smtClean="0">
                <a:solidFill>
                  <a:schemeClr val="accent1"/>
                </a:solidFill>
              </a:rPr>
              <a:t>Пересмотр способов причинного объяснения явлений действительности</a:t>
            </a:r>
            <a:r>
              <a:rPr lang="ru-RU" dirty="0" smtClean="0"/>
              <a:t>. В современной науке стала все отчетливее осознаваться недостаточность для объяснения прямых линейных причинно-следственных связей (типа «а» вызывает «б»). В сложной системе, где взаимодействует множество факторов, причины и следствия часто меняются местами: то, что было следствием, становится причиной, порождающей новые следствия; помимо прямых воздействий на протекание влияют многочисленные обратные связи,  причем нередко с неожиданными эффектами. </a:t>
            </a:r>
          </a:p>
          <a:p>
            <a:pPr lvl="0">
              <a:buFont typeface="Wingdings" pitchFamily="2" charset="2"/>
              <a:buChar char="ü"/>
            </a:pPr>
            <a:r>
              <a:rPr lang="ru-RU" sz="3300" b="1" i="1" dirty="0" smtClean="0">
                <a:solidFill>
                  <a:schemeClr val="accent1"/>
                </a:solidFill>
              </a:rPr>
              <a:t>Ориентация на внутреннюю многозначность позиций</a:t>
            </a:r>
            <a:r>
              <a:rPr lang="ru-RU" dirty="0" smtClean="0"/>
              <a:t>, взаимодополняющих понимание достаточно сложной системы. При восприятии действительности человек нередко скован ранее приобретенными стереотипами, он склонен приписывать свою точку зрения как истину в последней инстанции. Но признать факт разнообразия, неоднородности восприятия – это значит сформировать у себя установку на терпимость по отношению к мнению других. Речь идет о преодолении эгоцентризма своего мышления и о развитии </a:t>
            </a:r>
            <a:r>
              <a:rPr lang="ru-RU" dirty="0" err="1" smtClean="0"/>
              <a:t>децентрированного</a:t>
            </a:r>
            <a:r>
              <a:rPr lang="ru-RU" dirty="0" smtClean="0"/>
              <a:t> мышления (по Ж. Пиаже).</a:t>
            </a:r>
          </a:p>
          <a:p>
            <a:pPr lvl="0">
              <a:buFont typeface="Wingdings" pitchFamily="2" charset="2"/>
              <a:buChar char="ü"/>
            </a:pPr>
            <a:r>
              <a:rPr lang="ru-RU" sz="3300" b="1" i="1" dirty="0" smtClean="0">
                <a:solidFill>
                  <a:schemeClr val="accent1"/>
                </a:solidFill>
              </a:rPr>
              <a:t>Осознание внутренней альтернативности принимаемых решений</a:t>
            </a:r>
            <a:r>
              <a:rPr lang="ru-RU" dirty="0" smtClean="0"/>
              <a:t>. Как уже говорилось, негативные последствия технических нововведений неотделимы от позитивных последствий. Наивно думать, что технология нейтральна, что она может применятся как во благо, так и во зло; добро и зло в данном случае приходят одновременно и нераздельно друг от друга. Поэтому одной из важнейших установок при разработке (и при оценке) решений является взвешенный учет всех плюсов и минусов, которые сопровождают эти решения.</a:t>
            </a:r>
          </a:p>
          <a:p>
            <a:pPr lvl="0">
              <a:buFont typeface="Wingdings" pitchFamily="2" charset="2"/>
              <a:buChar char="ü"/>
            </a:pPr>
            <a:r>
              <a:rPr lang="ru-RU" sz="3300" b="1" i="1" dirty="0" smtClean="0">
                <a:solidFill>
                  <a:schemeClr val="accent1"/>
                </a:solidFill>
              </a:rPr>
              <a:t>Осознание не только ближайших, но и отдаленных последствий принимаемых решений, особенно глобального характера.</a:t>
            </a:r>
          </a:p>
          <a:p>
            <a:pPr lvl="0">
              <a:buFont typeface="Wingdings" pitchFamily="2" charset="2"/>
              <a:buChar char="ü"/>
            </a:pPr>
            <a:r>
              <a:rPr lang="ru-RU" sz="3300" b="1" i="1" dirty="0" smtClean="0">
                <a:solidFill>
                  <a:schemeClr val="accent1"/>
                </a:solidFill>
              </a:rPr>
              <a:t>Открытость ума по отношению к новому, чувствительность к проблемам</a:t>
            </a:r>
            <a:r>
              <a:rPr lang="ru-RU" b="1" i="1" dirty="0" smtClean="0">
                <a:solidFill>
                  <a:schemeClr val="accent1"/>
                </a:solidFill>
              </a:rPr>
              <a:t>.</a:t>
            </a:r>
          </a:p>
          <a:p>
            <a:pPr lvl="0">
              <a:buFont typeface="Wingdings" pitchFamily="2" charset="2"/>
              <a:buChar char="ü"/>
            </a:pPr>
            <a:r>
              <a:rPr lang="ru-RU" sz="3300" b="1" i="1" dirty="0" smtClean="0">
                <a:solidFill>
                  <a:schemeClr val="accent1"/>
                </a:solidFill>
              </a:rPr>
              <a:t>Гибкость, критичность и креативность ума.</a:t>
            </a:r>
          </a:p>
          <a:p>
            <a:pPr lvl="0">
              <a:buFont typeface="Wingdings" pitchFamily="2" charset="2"/>
              <a:buChar char="ü"/>
            </a:pPr>
            <a:r>
              <a:rPr lang="ru-RU" sz="3300" b="1" i="1" dirty="0" smtClean="0">
                <a:solidFill>
                  <a:schemeClr val="accent1"/>
                </a:solidFill>
              </a:rPr>
              <a:t>Рефлексивные способности человека, связанные с осмыслением и самооценкой своей деятельности</a:t>
            </a:r>
            <a:r>
              <a:rPr lang="ru-RU" b="1" i="1" dirty="0" smtClean="0">
                <a:solidFill>
                  <a:schemeClr val="accent1"/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81666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b="1" i="1" dirty="0" smtClean="0">
                <a:solidFill>
                  <a:schemeClr val="accent1"/>
                </a:solidFill>
              </a:rPr>
              <a:t>Глобально-ориентированное образование: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направлено по своему содержанию на решение глобальных проблем (социально-экономических, культурологических, гуманитарных);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направлено на подготовку человека как грамотного участника совместной диалоговой деятельности, умеющего работать в «команде», принимать коллективные решения (именно таких решений требуют глобальные проблемы);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 включает в себя гуманистические принципы образовательной деятельности, поскольку в конечном итоге его предмет – целостная система «Человек и мир».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6365202" y="674703"/>
            <a:ext cx="3925879" cy="5552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b3d7066d8509a942010dde5cd5d27695-800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5436" y="672355"/>
            <a:ext cx="6418729" cy="39534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98494" y="6015318"/>
            <a:ext cx="10540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accent1"/>
                </a:solidFill>
              </a:rPr>
              <a:t>Подготовка к проверке функциональной естественно- научной грамотности (тестирование </a:t>
            </a:r>
            <a:r>
              <a:rPr lang="en-US" b="1" i="1" dirty="0" smtClean="0">
                <a:solidFill>
                  <a:schemeClr val="accent1"/>
                </a:solidFill>
              </a:rPr>
              <a:t>PISA)</a:t>
            </a:r>
            <a:endParaRPr lang="ru-RU" b="1" i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1647" y="143434"/>
            <a:ext cx="10434918" cy="614978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QuPyGt8r5rk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6165" y="313765"/>
            <a:ext cx="11116235" cy="60780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NftwhIp_ZDE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224" y="0"/>
            <a:ext cx="11770658" cy="674145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1272</Words>
  <Application>Microsoft Office PowerPoint</Application>
  <PresentationFormat>Произвольный</PresentationFormat>
  <Paragraphs>134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Формирование глобальных компетенций обучающихся на уроках физики</vt:lpstr>
      <vt:lpstr>Шесть типов глобальных проблем</vt:lpstr>
      <vt:lpstr>Признаки глобальных проблем человечества:</vt:lpstr>
      <vt:lpstr>Новая направленность мышления включает:</vt:lpstr>
      <vt:lpstr> Глобально-ориентированное образование: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 Решение качественных задач для формирования глобальных компетенций:</vt:lpstr>
      <vt:lpstr> Решение количественных задач для формирования глобальных компетенций</vt:lpstr>
      <vt:lpstr>Вопросы к задачам</vt:lpstr>
      <vt:lpstr>Урок: « Тепловые двигатели и охрана окружающей среды»</vt:lpstr>
      <vt:lpstr>Социальный проект «Энергосбережение в школе и дома»</vt:lpstr>
      <vt:lpstr>Слайд 20</vt:lpstr>
      <vt:lpstr>Слайд 21</vt:lpstr>
      <vt:lpstr>Проект «День космонавтики»</vt:lpstr>
      <vt:lpstr>Почему космические исследования важны для каждого из нас</vt:lpstr>
      <vt:lpstr>Слайд 24</vt:lpstr>
      <vt:lpstr>Слайд 25</vt:lpstr>
      <vt:lpstr>Слайд 26</vt:lpstr>
      <vt:lpstr>Слайд 27</vt:lpstr>
      <vt:lpstr>Слайд 28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Оценка глобальных компетенций обучающихся</dc:title>
  <dc:creator>RePack by Diakov</dc:creator>
  <cp:lastModifiedBy>Михаил</cp:lastModifiedBy>
  <cp:revision>58</cp:revision>
  <dcterms:created xsi:type="dcterms:W3CDTF">2021-06-01T12:05:55Z</dcterms:created>
  <dcterms:modified xsi:type="dcterms:W3CDTF">2022-11-29T19:13:37Z</dcterms:modified>
</cp:coreProperties>
</file>